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7" r:id="rId1"/>
    <p:sldMasterId id="2147483688" r:id="rId2"/>
  </p:sldMasterIdLst>
  <p:notesMasterIdLst>
    <p:notesMasterId r:id="rId19"/>
  </p:notesMasterIdLst>
  <p:sldIdLst>
    <p:sldId id="256" r:id="rId3"/>
    <p:sldId id="414" r:id="rId4"/>
    <p:sldId id="390" r:id="rId5"/>
    <p:sldId id="410" r:id="rId6"/>
    <p:sldId id="389" r:id="rId7"/>
    <p:sldId id="418" r:id="rId8"/>
    <p:sldId id="425" r:id="rId9"/>
    <p:sldId id="420" r:id="rId10"/>
    <p:sldId id="421" r:id="rId11"/>
    <p:sldId id="422" r:id="rId12"/>
    <p:sldId id="426" r:id="rId13"/>
    <p:sldId id="428" r:id="rId14"/>
    <p:sldId id="411" r:id="rId15"/>
    <p:sldId id="417" r:id="rId16"/>
    <p:sldId id="412" r:id="rId17"/>
    <p:sldId id="415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Helvetica Neue" panose="02000503000000020004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D8F8078-9DDF-BB73-28CC-356101C61B0B}" name="Udit Gupta" initials="UG" userId="S::uditg@fb.com::b81c05da-393c-4b73-965b-cbe80602d975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dit Gupt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E9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735BD35-5707-4D20-81F1-29AB1FD26CE4}">
  <a:tblStyle styleId="{D735BD35-5707-4D20-81F1-29AB1FD26CE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F05A130-88FA-4175-99D6-BCDCC10749E6}" styleName="Table_1">
    <a:wholeTbl>
      <a:tcTxStyle b="off" i="off">
        <a:font>
          <a:latin typeface="Gill Sans"/>
          <a:ea typeface="Gill Sans"/>
          <a:cs typeface="Gill Sans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8E9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8E9EA"/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Gill Sans"/>
          <a:ea typeface="Gill Sans"/>
          <a:cs typeface="Gill Sans"/>
        </a:font>
        <a:schemeClr val="lt1"/>
      </a:tcTxStyle>
      <a:tcStyle>
        <a:tcBdr/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86"/>
    <p:restoredTop sz="94488"/>
  </p:normalViewPr>
  <p:slideViewPr>
    <p:cSldViewPr snapToGrid="0">
      <p:cViewPr>
        <p:scale>
          <a:sx n="123" d="100"/>
          <a:sy n="123" d="100"/>
        </p:scale>
        <p:origin x="1688" y="14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g152e39a8589_2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1" name="Google Shape;2511;g152e39a8589_2_8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49759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g152e39a8589_2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1" name="Google Shape;2511;g152e39a8589_2_8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9655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g152e39a8589_2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1" name="Google Shape;2511;g152e39a8589_2_8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27862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g152e39a8589_2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1" name="Google Shape;2511;g152e39a8589_2_8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13320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5332db1e8c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8" name="Google Shape;528;g15332db1e8c_0_5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Finally, given our understanding of carbon emissions, we will conclude by charting paths for how to design future sustainable computing systems. </a:t>
            </a:r>
            <a:endParaRPr/>
          </a:p>
        </p:txBody>
      </p:sp>
      <p:sp>
        <p:nvSpPr>
          <p:cNvPr id="529" name="Google Shape;529;g15332db1e8c_0_5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00326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g152e39a8589_2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1" name="Google Shape;2511;g152e39a8589_2_8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6203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5332db1e8c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8" name="Google Shape;528;g15332db1e8c_0_5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Finally, given our understanding of carbon emissions, we will conclude by charting paths for how to design future sustainable computing systems. </a:t>
            </a:r>
            <a:endParaRPr/>
          </a:p>
        </p:txBody>
      </p:sp>
      <p:sp>
        <p:nvSpPr>
          <p:cNvPr id="529" name="Google Shape;529;g15332db1e8c_0_5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2898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" name="Google Shape;2519;g152e39a8589_2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20" name="Google Shape;2520;g152e39a8589_2_87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Add units</a:t>
            </a:r>
          </a:p>
        </p:txBody>
      </p:sp>
    </p:spTree>
    <p:extLst>
      <p:ext uri="{BB962C8B-B14F-4D97-AF65-F5344CB8AC3E}">
        <p14:creationId xmlns:p14="http://schemas.microsoft.com/office/powerpoint/2010/main" val="2043776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g152e39a8589_2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1" name="Google Shape;2511;g152e39a8589_2_8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g152e39a8589_2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1" name="Google Shape;2511;g152e39a8589_2_8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80458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g152e39a8589_2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1" name="Google Shape;2511;g152e39a8589_2_8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64347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g152e39a8589_2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1" name="Google Shape;2511;g152e39a8589_2_8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68155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g152e39a8589_2_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1" name="Google Shape;2511;g152e39a8589_2_8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8677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ion Title">
  <p:cSld name="Presentation Titl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571500" y="2089377"/>
            <a:ext cx="8001000" cy="689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4500" b="1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571500" y="3867150"/>
            <a:ext cx="80010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2300" b="1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2300" b="0" i="0" u="none" strike="noStrike" cap="none">
                <a:solidFill>
                  <a:srgbClr val="5890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2300" b="0" i="0" u="none" strike="noStrike" cap="none">
                <a:solidFill>
                  <a:srgbClr val="5890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2300" b="0" i="0" u="none" strike="noStrike" cap="none">
                <a:solidFill>
                  <a:srgbClr val="5890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2300" b="0" i="0" u="none" strike="noStrike" cap="none">
                <a:solidFill>
                  <a:srgbClr val="5890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body" idx="2"/>
          </p:nvPr>
        </p:nvSpPr>
        <p:spPr>
          <a:xfrm>
            <a:off x="571500" y="4286250"/>
            <a:ext cx="80010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19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1900" b="0" i="0" u="none" strike="noStrike" cap="non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1900" b="0" i="0" u="none" strike="noStrike" cap="non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1900" b="0" i="0" u="none" strike="noStrike" cap="non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1900" b="0" i="0" u="none" strike="noStrike" cap="non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lvl="0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ragraph Subtitle">
  <p:cSld name="Paragraph Subtitle">
    <p:bg>
      <p:bgPr>
        <a:solidFill>
          <a:schemeClr val="l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571500" y="1809750"/>
            <a:ext cx="80010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85998"/>
              </a:buClr>
              <a:buSzPts val="2600"/>
              <a:buFont typeface="Arial"/>
              <a:buNone/>
              <a:defRPr sz="26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85998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746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85998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85998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85998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2"/>
          </p:nvPr>
        </p:nvSpPr>
        <p:spPr>
          <a:xfrm>
            <a:off x="571500" y="1018413"/>
            <a:ext cx="80010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2300" b="0" i="0" u="none" strike="noStrike" cap="none">
                <a:solidFill>
                  <a:srgbClr val="696F8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2300" b="0" i="0" u="none" strike="noStrike" cap="none">
                <a:solidFill>
                  <a:srgbClr val="5890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2300" b="0" i="0" u="none" strike="noStrike" cap="none">
                <a:solidFill>
                  <a:srgbClr val="5890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2300" b="0" i="0" u="none" strike="noStrike" cap="none">
                <a:solidFill>
                  <a:srgbClr val="5890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2300" b="0" i="0" u="none" strike="noStrike" cap="none">
                <a:solidFill>
                  <a:srgbClr val="5890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lvl="0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">
  <p:cSld name="Bulle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571500" y="390525"/>
            <a:ext cx="8001000" cy="689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3800" b="1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43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>
            <a:off x="571500" y="1166813"/>
            <a:ext cx="8001000" cy="3571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937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51619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51619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746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51619"/>
              </a:buClr>
              <a:buSzPts val="2300"/>
              <a:buFont typeface="Arial"/>
              <a:buChar char="•"/>
              <a:defRPr sz="23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51619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51619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spcBef>
                <a:spcPts val="0"/>
              </a:spcBef>
              <a:spcAft>
                <a:spcPts val="0"/>
              </a:spcAft>
              <a:buSzPts val="500"/>
              <a:buNone/>
              <a:defRPr sz="1800" b="0" i="0" u="none" strike="noStrike" cap="non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lvl="0" indent="0" algn="r">
              <a:lnSpc>
                <a:spcPct val="110000"/>
              </a:lnSpc>
              <a:spcBef>
                <a:spcPts val="0"/>
              </a:spcBef>
              <a:buNone/>
              <a:defRPr sz="1100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10000"/>
              </a:lnSpc>
              <a:spcBef>
                <a:spcPts val="0"/>
              </a:spcBef>
              <a:buNone/>
              <a:defRPr sz="1100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10000"/>
              </a:lnSpc>
              <a:spcBef>
                <a:spcPts val="0"/>
              </a:spcBef>
              <a:buNone/>
              <a:defRPr sz="1100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10000"/>
              </a:lnSpc>
              <a:spcBef>
                <a:spcPts val="0"/>
              </a:spcBef>
              <a:buNone/>
              <a:defRPr sz="1100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10000"/>
              </a:lnSpc>
              <a:spcBef>
                <a:spcPts val="0"/>
              </a:spcBef>
              <a:buNone/>
              <a:defRPr sz="1100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10000"/>
              </a:lnSpc>
              <a:spcBef>
                <a:spcPts val="0"/>
              </a:spcBef>
              <a:buNone/>
              <a:defRPr sz="1100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10000"/>
              </a:lnSpc>
              <a:spcBef>
                <a:spcPts val="0"/>
              </a:spcBef>
              <a:buNone/>
              <a:defRPr sz="1100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10000"/>
              </a:lnSpc>
              <a:spcBef>
                <a:spcPts val="0"/>
              </a:spcBef>
              <a:buNone/>
              <a:defRPr sz="1100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10000"/>
              </a:lnSpc>
              <a:spcBef>
                <a:spcPts val="0"/>
              </a:spcBef>
              <a:buNone/>
              <a:defRPr sz="1100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marL="914400" lvl="1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2pPr>
            <a:lvl3pPr marL="1371600" lvl="2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3pPr>
            <a:lvl4pPr marL="1828800" lvl="3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4pPr>
            <a:lvl5pPr marL="2286000" lvl="4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 sz="1100"/>
            </a:lvl1pPr>
            <a:lvl2pPr marL="0" lvl="1" indent="0" algn="r">
              <a:spcBef>
                <a:spcPts val="0"/>
              </a:spcBef>
              <a:buNone/>
              <a:defRPr sz="1100"/>
            </a:lvl2pPr>
            <a:lvl3pPr marL="0" lvl="2" indent="0" algn="r">
              <a:spcBef>
                <a:spcPts val="0"/>
              </a:spcBef>
              <a:buNone/>
              <a:defRPr sz="1100"/>
            </a:lvl3pPr>
            <a:lvl4pPr marL="0" lvl="3" indent="0" algn="r">
              <a:spcBef>
                <a:spcPts val="0"/>
              </a:spcBef>
              <a:buNone/>
              <a:defRPr sz="1100"/>
            </a:lvl4pPr>
            <a:lvl5pPr marL="0" lvl="4" indent="0" algn="r">
              <a:spcBef>
                <a:spcPts val="0"/>
              </a:spcBef>
              <a:buNone/>
              <a:defRPr sz="1100"/>
            </a:lvl5pPr>
            <a:lvl6pPr marL="0" lvl="5" indent="0" algn="r">
              <a:spcBef>
                <a:spcPts val="0"/>
              </a:spcBef>
              <a:buNone/>
              <a:defRPr sz="1100"/>
            </a:lvl6pPr>
            <a:lvl7pPr marL="0" lvl="6" indent="0" algn="r">
              <a:spcBef>
                <a:spcPts val="0"/>
              </a:spcBef>
              <a:buNone/>
              <a:defRPr sz="1100"/>
            </a:lvl7pPr>
            <a:lvl8pPr marL="0" lvl="7" indent="0" algn="r">
              <a:spcBef>
                <a:spcPts val="0"/>
              </a:spcBef>
              <a:buNone/>
              <a:defRPr sz="1100"/>
            </a:lvl8pPr>
            <a:lvl9pPr marL="0" lvl="8" indent="0" algn="r">
              <a:spcBef>
                <a:spcPts val="0"/>
              </a:spcBef>
              <a:buNone/>
              <a:defRPr sz="11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6917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4" descr="Wordmark-Cover.pdf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676636" y="1905000"/>
            <a:ext cx="3789947" cy="13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marR="0" lvl="0" indent="0" algn="r" rtl="0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10000"/>
              </a:lnSpc>
              <a:spcBef>
                <a:spcPts val="0"/>
              </a:spcBef>
              <a:buNone/>
              <a:defRPr sz="1100" b="0" i="0" u="none" strike="noStrike" cap="none">
                <a:solidFill>
                  <a:srgbClr val="15161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90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4AI-CornellTech%20/ACT/blob/main/exps/dellr740/dellr740.py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4AI-CornellTech%20/ACT/blob/main/exps/dellr740/dellr740.py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4AI-CornellTech/ACT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hyperlink" Target="https://github.com/S4AI-CornellTech/ACT/blob/main/exps/fairphone3/fairphone3.py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4"/>
          <p:cNvSpPr txBox="1">
            <a:spLocks noGrp="1"/>
          </p:cNvSpPr>
          <p:nvPr>
            <p:ph type="ctrTitle"/>
          </p:nvPr>
        </p:nvSpPr>
        <p:spPr>
          <a:xfrm>
            <a:off x="311700" y="0"/>
            <a:ext cx="8520600" cy="17189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580" dirty="0"/>
              <a:t>ACT: </a:t>
            </a:r>
            <a:r>
              <a:rPr lang="en" sz="4580" b="1" u="sng" dirty="0"/>
              <a:t>A</a:t>
            </a:r>
            <a:r>
              <a:rPr lang="en" sz="4580" dirty="0"/>
              <a:t>rchitectural </a:t>
            </a:r>
            <a:r>
              <a:rPr lang="en" sz="4580" b="1" u="sng" dirty="0"/>
              <a:t>C</a:t>
            </a:r>
            <a:r>
              <a:rPr lang="en" sz="4580" dirty="0"/>
              <a:t>arbon Modeling </a:t>
            </a:r>
            <a:r>
              <a:rPr lang="en" sz="4580" b="1" u="sng" dirty="0"/>
              <a:t>T</a:t>
            </a:r>
            <a:r>
              <a:rPr lang="en" sz="4580" dirty="0"/>
              <a:t>ools</a:t>
            </a:r>
            <a:endParaRPr sz="4580" dirty="0"/>
          </a:p>
        </p:txBody>
      </p:sp>
      <p:sp>
        <p:nvSpPr>
          <p:cNvPr id="237" name="Google Shape;237;p44"/>
          <p:cNvSpPr txBox="1">
            <a:spLocks noGrp="1"/>
          </p:cNvSpPr>
          <p:nvPr>
            <p:ph type="subTitle" idx="1"/>
          </p:nvPr>
        </p:nvSpPr>
        <p:spPr>
          <a:xfrm>
            <a:off x="311700" y="1764485"/>
            <a:ext cx="8591700" cy="3379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i="1" dirty="0">
                <a:solidFill>
                  <a:schemeClr val="dk1"/>
                </a:solidFill>
              </a:rPr>
              <a:t>@ MICRO 2024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i="1" dirty="0">
                <a:solidFill>
                  <a:schemeClr val="dk1"/>
                </a:solidFill>
              </a:rPr>
              <a:t>Tutorial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Udit Gupta, Leo Han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238" name="Google Shape;238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9267" y="2891166"/>
            <a:ext cx="951295" cy="93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4"/>
          <p:cNvPicPr preferRelativeResize="0"/>
          <p:nvPr/>
        </p:nvPicPr>
        <p:blipFill rotWithShape="1">
          <a:blip r:embed="rId5">
            <a:alphaModFix/>
          </a:blip>
          <a:srcRect l="8615" r="9181"/>
          <a:stretch/>
        </p:blipFill>
        <p:spPr>
          <a:xfrm>
            <a:off x="6801109" y="2935546"/>
            <a:ext cx="1898508" cy="86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0CF467C-499E-EBBB-2C34-AB2D59E3C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6549" y="3167518"/>
            <a:ext cx="1898508" cy="382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p17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177"/>
          <p:cNvSpPr txBox="1"/>
          <p:nvPr/>
        </p:nvSpPr>
        <p:spPr>
          <a:xfrm>
            <a:off x="446484" y="425456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dirty="0">
                <a:solidFill>
                  <a:srgbClr val="151619"/>
                </a:solidFill>
              </a:rPr>
              <a:t>Setting up ACT for DRAM and SSD</a:t>
            </a:r>
            <a:endParaRPr sz="5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F0D8CF-6197-5B10-BA42-017AA2EC1112}"/>
              </a:ext>
            </a:extLst>
          </p:cNvPr>
          <p:cNvSpPr/>
          <p:nvPr/>
        </p:nvSpPr>
        <p:spPr>
          <a:xfrm>
            <a:off x="446483" y="1303766"/>
            <a:ext cx="7623257" cy="3535594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DRAM Logic node</a:t>
            </a:r>
            <a:endParaRPr lang="en-US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2400" b="0" dirty="0">
                <a:solidFill>
                  <a:srgbClr val="4FC1FF"/>
                </a:solidFill>
                <a:effectLst/>
                <a:latin typeface="Menlo" panose="020B0609030804020204" pitchFamily="49" charset="0"/>
              </a:rPr>
              <a:t>DRAM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Fab_DRAM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r>
              <a:rPr lang="en-US" sz="2400" dirty="0">
                <a:solidFill>
                  <a:srgbClr val="CCCCCC"/>
                </a:solidFill>
                <a:latin typeface="Menlo" panose="020B0609030804020204" pitchFamily="49" charset="0"/>
              </a:rPr>
              <a:t>	</a:t>
            </a:r>
            <a:r>
              <a:rPr lang="en-US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config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"ddr3_50nm"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	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fab_yield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ic_yield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en-US" sz="24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SSD Logic node</a:t>
            </a:r>
            <a:endParaRPr lang="en-US" sz="24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2400" b="0" dirty="0">
                <a:solidFill>
                  <a:srgbClr val="4FC1FF"/>
                </a:solidFill>
                <a:effectLst/>
                <a:latin typeface="Menlo" panose="020B0609030804020204" pitchFamily="49" charset="0"/>
              </a:rPr>
              <a:t>SSD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Fab_SSD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r>
              <a:rPr lang="en-US" sz="2400" dirty="0">
                <a:solidFill>
                  <a:srgbClr val="CCCCCC"/>
                </a:solidFill>
                <a:latin typeface="Menlo" panose="020B0609030804020204" pitchFamily="49" charset="0"/>
              </a:rPr>
              <a:t>	</a:t>
            </a:r>
            <a:r>
              <a:rPr lang="en-US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config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"nand_30nm"</a:t>
            </a:r>
            <a:r>
              <a:rPr lang="en-US" sz="24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	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fab_yield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ic_yield</a:t>
            </a:r>
            <a:r>
              <a:rPr lang="en-US" sz="2400" dirty="0">
                <a:solidFill>
                  <a:srgbClr val="CCCCCC"/>
                </a:solidFill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59B9EB-577B-FB68-71E3-6914A9C6B5EC}"/>
              </a:ext>
            </a:extLst>
          </p:cNvPr>
          <p:cNvSpPr txBox="1"/>
          <p:nvPr/>
        </p:nvSpPr>
        <p:spPr>
          <a:xfrm>
            <a:off x="446483" y="984453"/>
            <a:ext cx="5692145" cy="24622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000" i="1" dirty="0"/>
              <a:t>For all DRAM and SSD configs, see config files in /dram/ and /</a:t>
            </a:r>
            <a:r>
              <a:rPr lang="en-US" sz="1000" i="1" dirty="0" err="1"/>
              <a:t>ssd</a:t>
            </a:r>
            <a:r>
              <a:rPr lang="en-US" sz="1000" i="1" dirty="0"/>
              <a:t>/ folders</a:t>
            </a:r>
          </a:p>
        </p:txBody>
      </p:sp>
    </p:spTree>
    <p:extLst>
      <p:ext uri="{BB962C8B-B14F-4D97-AF65-F5344CB8AC3E}">
        <p14:creationId xmlns:p14="http://schemas.microsoft.com/office/powerpoint/2010/main" val="966290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p17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177"/>
          <p:cNvSpPr txBox="1"/>
          <p:nvPr/>
        </p:nvSpPr>
        <p:spPr>
          <a:xfrm>
            <a:off x="446484" y="425456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dirty="0">
                <a:solidFill>
                  <a:srgbClr val="151619"/>
                </a:solidFill>
              </a:rPr>
              <a:t>Computing the IC Carbon Footprint</a:t>
            </a:r>
            <a:endParaRPr sz="5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F0D8CF-6197-5B10-BA42-017AA2EC1112}"/>
              </a:ext>
            </a:extLst>
          </p:cNvPr>
          <p:cNvSpPr/>
          <p:nvPr/>
        </p:nvSpPr>
        <p:spPr>
          <a:xfrm>
            <a:off x="446482" y="1303766"/>
            <a:ext cx="8068867" cy="2696734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IC_Logic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set_area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sum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fairphone3_IC_areas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.) </a:t>
            </a:r>
          </a:p>
          <a:p>
            <a:r>
              <a:rPr lang="en-US" sz="20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area in cm^2</a:t>
            </a:r>
            <a:endParaRPr lang="en-US" sz="20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CPU_Logic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set_area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fairphone_cpu_area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.) </a:t>
            </a:r>
          </a:p>
          <a:p>
            <a:r>
              <a:rPr lang="en-US" sz="20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area in cm^2</a:t>
            </a:r>
            <a:endParaRPr lang="en-US" sz="20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2000" b="0" dirty="0" err="1">
                <a:solidFill>
                  <a:srgbClr val="4FC1FF"/>
                </a:solidFill>
                <a:effectLst/>
                <a:latin typeface="Menlo" panose="020B0609030804020204" pitchFamily="49" charset="0"/>
              </a:rPr>
              <a:t>DRAM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set_capacity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fairphone_ram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2000" b="0" dirty="0" err="1">
                <a:solidFill>
                  <a:srgbClr val="4FC1FF"/>
                </a:solidFill>
                <a:effectLst/>
                <a:latin typeface="Menlo" panose="020B0609030804020204" pitchFamily="49" charset="0"/>
              </a:rPr>
              <a:t>SSD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set_capacity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fairphone_storage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endParaRPr lang="en-US" sz="20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packaging_intensity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B5CEA8"/>
                </a:solidFill>
                <a:latin typeface="Menlo" panose="020B0609030804020204" pitchFamily="49" charset="0"/>
              </a:rPr>
              <a:t>150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gram CO2</a:t>
            </a:r>
            <a:endParaRPr lang="en-US" sz="20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US" sz="20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853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p17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177"/>
          <p:cNvSpPr txBox="1"/>
          <p:nvPr/>
        </p:nvSpPr>
        <p:spPr>
          <a:xfrm>
            <a:off x="446484" y="425456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rgbClr val="151619"/>
                </a:solidFill>
              </a:rPr>
              <a:t>Estimating embodied footprint of </a:t>
            </a:r>
            <a:r>
              <a:rPr lang="en" sz="2700" b="1" dirty="0" err="1">
                <a:solidFill>
                  <a:srgbClr val="151619"/>
                </a:solidFill>
              </a:rPr>
              <a:t>Fairphone</a:t>
            </a:r>
            <a:r>
              <a:rPr lang="en" sz="2700" b="1" dirty="0">
                <a:solidFill>
                  <a:srgbClr val="151619"/>
                </a:solidFill>
              </a:rPr>
              <a:t> 3</a:t>
            </a:r>
            <a:endParaRPr sz="500" dirty="0"/>
          </a:p>
        </p:txBody>
      </p:sp>
      <p:pic>
        <p:nvPicPr>
          <p:cNvPr id="2516" name="Google Shape;2516;p177" descr="Fairphone 3 - Wikipedi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6484" y="1515073"/>
            <a:ext cx="1817554" cy="256578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E76E0A3-E623-CA29-1757-BA2F2DE7782B}"/>
              </a:ext>
            </a:extLst>
          </p:cNvPr>
          <p:cNvSpPr/>
          <p:nvPr/>
        </p:nvSpPr>
        <p:spPr>
          <a:xfrm>
            <a:off x="2702163" y="1242909"/>
            <a:ext cx="4513999" cy="132884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i="1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 Make sure you are in root directory</a:t>
            </a:r>
          </a:p>
          <a:p>
            <a:r>
              <a:rPr lang="en-US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 </a:t>
            </a:r>
            <a:r>
              <a:rPr lang="en-US" sz="18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cd ACT </a:t>
            </a:r>
          </a:p>
          <a:p>
            <a:endParaRPr lang="en-US" sz="1800" dirty="0">
              <a:solidFill>
                <a:srgbClr val="00B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</a:t>
            </a:r>
            <a:r>
              <a:rPr lang="en-US" sz="18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python3 tutorial/fairphone3_tutorial.py</a:t>
            </a:r>
          </a:p>
          <a:p>
            <a:endParaRPr lang="en-US" sz="1800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4EE80A-257C-1279-1031-6AC99BBA083A}"/>
              </a:ext>
            </a:extLst>
          </p:cNvPr>
          <p:cNvSpPr/>
          <p:nvPr/>
        </p:nvSpPr>
        <p:spPr>
          <a:xfrm>
            <a:off x="2702163" y="2825941"/>
            <a:ext cx="5813187" cy="1209975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--------------------------------</a:t>
            </a:r>
          </a:p>
          <a:p>
            <a:r>
              <a:rPr lang="en-US" sz="1600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RAM + Flash </a:t>
            </a:r>
            <a:r>
              <a:rPr lang="en-US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5.310285714285714</a:t>
            </a:r>
            <a:r>
              <a:rPr lang="en-US" sz="1600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11 kg CO2</a:t>
            </a:r>
          </a:p>
          <a:p>
            <a:r>
              <a:rPr lang="en-US" sz="1600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CPU </a:t>
            </a:r>
            <a:r>
              <a:rPr lang="en-US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0.8992937142857143</a:t>
            </a:r>
            <a:r>
              <a:rPr lang="en-US" sz="1600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1.07 kg CO2</a:t>
            </a:r>
          </a:p>
          <a:p>
            <a:r>
              <a:rPr lang="en-US" sz="1600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ICs </a:t>
            </a:r>
            <a:r>
              <a:rPr lang="en-US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5.691643885714286</a:t>
            </a:r>
            <a:r>
              <a:rPr lang="en-US" sz="1600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5.3 kg CO2</a:t>
            </a:r>
          </a:p>
        </p:txBody>
      </p:sp>
    </p:spTree>
    <p:extLst>
      <p:ext uri="{BB962C8B-B14F-4D97-AF65-F5344CB8AC3E}">
        <p14:creationId xmlns:p14="http://schemas.microsoft.com/office/powerpoint/2010/main" val="1040395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p17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177"/>
          <p:cNvSpPr txBox="1"/>
          <p:nvPr/>
        </p:nvSpPr>
        <p:spPr>
          <a:xfrm>
            <a:off x="446484" y="425456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rgbClr val="151619"/>
                </a:solidFill>
              </a:rPr>
              <a:t>Estimating embodied footprint of Dell R740</a:t>
            </a:r>
            <a:endParaRPr sz="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057DA3-4038-CBB1-3B43-F74E3414C4CA}"/>
              </a:ext>
            </a:extLst>
          </p:cNvPr>
          <p:cNvSpPr txBox="1"/>
          <p:nvPr/>
        </p:nvSpPr>
        <p:spPr>
          <a:xfrm>
            <a:off x="265535" y="4487211"/>
            <a:ext cx="6059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Full end to end example can be found here: </a:t>
            </a:r>
            <a:r>
              <a:rPr lang="en-US" sz="1200" dirty="0">
                <a:hlinkClick r:id="rId3"/>
              </a:rPr>
              <a:t>https://github.com/S4AI-CornellTech /ACT/blob/main/exps/dellr740/dellr740.py</a:t>
            </a:r>
            <a:r>
              <a:rPr lang="en-US" sz="12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4900A7-5788-C097-5D04-B96EC6AC4FC4}"/>
              </a:ext>
            </a:extLst>
          </p:cNvPr>
          <p:cNvSpPr txBox="1"/>
          <p:nvPr/>
        </p:nvSpPr>
        <p:spPr>
          <a:xfrm>
            <a:off x="446484" y="987520"/>
            <a:ext cx="4572000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000" i="1" dirty="0"/>
              <a:t>https://</a:t>
            </a:r>
            <a:r>
              <a:rPr lang="en-US" sz="1000" i="1" dirty="0" err="1"/>
              <a:t>corporate.delltechnologies.com</a:t>
            </a:r>
            <a:r>
              <a:rPr lang="en-US" sz="1000" i="1" dirty="0"/>
              <a:t>/content/dam/</a:t>
            </a:r>
            <a:r>
              <a:rPr lang="en-US" sz="1000" i="1" dirty="0" err="1"/>
              <a:t>digitalassets</a:t>
            </a:r>
            <a:r>
              <a:rPr lang="en-US" sz="1000" i="1" dirty="0"/>
              <a:t>/active/</a:t>
            </a:r>
            <a:r>
              <a:rPr lang="en-US" sz="1000" i="1" dirty="0" err="1"/>
              <a:t>en</a:t>
            </a:r>
            <a:r>
              <a:rPr lang="en-US" sz="1000" i="1" dirty="0"/>
              <a:t>/</a:t>
            </a:r>
            <a:r>
              <a:rPr lang="en-US" sz="1000" i="1" dirty="0" err="1"/>
              <a:t>unauth</a:t>
            </a:r>
            <a:r>
              <a:rPr lang="en-US" sz="1000" i="1" dirty="0"/>
              <a:t>/data-sheets/products/servers/lca_poweredge_r740.pdf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6E0A3-E623-CA29-1757-BA2F2DE7782B}"/>
              </a:ext>
            </a:extLst>
          </p:cNvPr>
          <p:cNvSpPr/>
          <p:nvPr/>
        </p:nvSpPr>
        <p:spPr>
          <a:xfrm>
            <a:off x="5464905" y="1866364"/>
            <a:ext cx="3375341" cy="10746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 Make sure you are in root directory</a:t>
            </a:r>
          </a:p>
          <a:p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 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cd ACT </a:t>
            </a:r>
          </a:p>
          <a:p>
            <a:endParaRPr lang="en-US" dirty="0">
              <a:solidFill>
                <a:srgbClr val="00B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python3 tutorial/dellr740_tutorial.py</a:t>
            </a:r>
          </a:p>
          <a:p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4EE80A-257C-1279-1031-6AC99BBA083A}"/>
              </a:ext>
            </a:extLst>
          </p:cNvPr>
          <p:cNvSpPr/>
          <p:nvPr/>
        </p:nvSpPr>
        <p:spPr>
          <a:xfrm>
            <a:off x="5464905" y="3137424"/>
            <a:ext cx="3375341" cy="1074649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--------------------------------</a:t>
            </a:r>
          </a:p>
          <a:p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SSD main </a:t>
            </a:r>
            <a:r>
              <a:rPr lang="en-US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3373 kg CO2</a:t>
            </a:r>
          </a:p>
          <a:p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SSD secondary </a:t>
            </a:r>
            <a:r>
              <a:rPr lang="en-US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64.1 kg CO2</a:t>
            </a:r>
          </a:p>
          <a:p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DRAM </a:t>
            </a:r>
            <a:r>
              <a:rPr lang="en-US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533 kg CO2</a:t>
            </a:r>
          </a:p>
          <a:p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CPU </a:t>
            </a:r>
            <a:r>
              <a:rPr lang="en-US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47 kg CO2</a:t>
            </a:r>
          </a:p>
        </p:txBody>
      </p:sp>
      <p:pic>
        <p:nvPicPr>
          <p:cNvPr id="2" name="Google Shape;2524;p178" descr="PowerEdge R740 Rack Server">
            <a:extLst>
              <a:ext uri="{FF2B5EF4-FFF2-40B4-BE49-F238E27FC236}">
                <a16:creationId xmlns:a16="http://schemas.microsoft.com/office/drawing/2014/main" id="{9780D1E4-1790-D8D0-B712-3D06767070C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9568" r="8679"/>
          <a:stretch/>
        </p:blipFill>
        <p:spPr>
          <a:xfrm>
            <a:off x="387885" y="2403688"/>
            <a:ext cx="1869542" cy="964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9649026-F28C-ADB9-C882-80A9A5AE73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9092" y="1439835"/>
            <a:ext cx="2920224" cy="300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497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E02877-CD22-98BD-3E46-2A9638CAFA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CF7E66-0928-97AA-FD2F-57E3B44B6D2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8F68FC-5036-3F74-79A8-4091DE6D2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83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62"/>
          <p:cNvSpPr txBox="1">
            <a:spLocks noGrp="1"/>
          </p:cNvSpPr>
          <p:nvPr>
            <p:ph type="title"/>
          </p:nvPr>
        </p:nvSpPr>
        <p:spPr>
          <a:xfrm>
            <a:off x="377617" y="453138"/>
            <a:ext cx="78867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" sz="2800" b="1" dirty="0">
                <a:latin typeface="FreightSansLFPro" panose="02000506030000020004" pitchFamily="2" charset="77"/>
              </a:rPr>
              <a:t>ACT Tutorial: Today</a:t>
            </a:r>
            <a:endParaRPr sz="2800" b="1" dirty="0">
              <a:latin typeface="FreightSansLFPro" panose="02000506030000020004" pitchFamily="2" charset="77"/>
            </a:endParaRPr>
          </a:p>
        </p:txBody>
      </p:sp>
      <p:sp>
        <p:nvSpPr>
          <p:cNvPr id="532" name="Google Shape;532;p6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6A038F1-80A4-FAC0-86A1-9DC73801F0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113783"/>
              </p:ext>
            </p:extLst>
          </p:nvPr>
        </p:nvGraphicFramePr>
        <p:xfrm>
          <a:off x="1153545" y="1058863"/>
          <a:ext cx="6836910" cy="3708400"/>
        </p:xfrm>
        <a:graphic>
          <a:graphicData uri="http://schemas.openxmlformats.org/drawingml/2006/table">
            <a:tbl>
              <a:tblPr firstRow="1" bandRow="1">
                <a:tableStyleId>{1F05A130-88FA-4175-99D6-BCDCC10749E6}</a:tableStyleId>
              </a:tblPr>
              <a:tblGrid>
                <a:gridCol w="1303655">
                  <a:extLst>
                    <a:ext uri="{9D8B030D-6E8A-4147-A177-3AD203B41FA5}">
                      <a16:colId xmlns:a16="http://schemas.microsoft.com/office/drawing/2014/main" val="1784865241"/>
                    </a:ext>
                  </a:extLst>
                </a:gridCol>
                <a:gridCol w="5533255">
                  <a:extLst>
                    <a:ext uri="{9D8B030D-6E8A-4147-A177-3AD203B41FA5}">
                      <a16:colId xmlns:a16="http://schemas.microsoft.com/office/drawing/2014/main" val="42098826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Time</a:t>
                      </a:r>
                    </a:p>
                  </a:txBody>
                  <a:tcPr>
                    <a:solidFill>
                      <a:schemeClr val="tx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Topic</a:t>
                      </a:r>
                    </a:p>
                  </a:txBody>
                  <a:tcPr>
                    <a:solidFill>
                      <a:schemeClr val="tx2">
                        <a:lumMod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499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1:00 – 1:15pm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</a:rPr>
                        <a:t>Introductory remarks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517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1:15 – 1:30pm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Calibri"/>
                        </a:rPr>
                        <a:t>Sustainable Computing: Motivation and Challenges</a:t>
                      </a:r>
                      <a:endParaRPr lang="en-US" sz="1400" b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7388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1:30 – 2:15pm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Calibri"/>
                        </a:rPr>
                        <a:t>Overview of ACT: An Architectural Carbon Modeling Tool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267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2:15 – 2:45pm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Calibri"/>
                        </a:rPr>
                        <a:t>Hands-on ACT demo</a:t>
                      </a:r>
                      <a:endParaRPr lang="en-US" sz="1400" b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607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2:45 – 3:00pm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Calibri"/>
                        </a:rPr>
                        <a:t>Extending ACT</a:t>
                      </a:r>
                      <a:endParaRPr lang="en-US" sz="14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400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3:00 – 3:30pm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164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3:30 – 4:30pm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</a:rPr>
                        <a:t>Invited Talks: Tools for Carbon Accounting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899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4:30 – 5:00pm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</a:rPr>
                        <a:t>Discussion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4967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5:00 – 5:05pm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</a:rPr>
                        <a:t>Closing Remarks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711834"/>
                  </a:ext>
                </a:extLst>
              </a:tr>
            </a:tbl>
          </a:graphicData>
        </a:graphic>
      </p:graphicFrame>
      <p:sp>
        <p:nvSpPr>
          <p:cNvPr id="3" name="Right Arrow 2">
            <a:extLst>
              <a:ext uri="{FF2B5EF4-FFF2-40B4-BE49-F238E27FC236}">
                <a16:creationId xmlns:a16="http://schemas.microsoft.com/office/drawing/2014/main" id="{A832CECD-9C4F-B462-AC8B-2C926ED78264}"/>
              </a:ext>
            </a:extLst>
          </p:cNvPr>
          <p:cNvSpPr/>
          <p:nvPr/>
        </p:nvSpPr>
        <p:spPr>
          <a:xfrm>
            <a:off x="560497" y="2913063"/>
            <a:ext cx="504978" cy="378184"/>
          </a:xfrm>
          <a:prstGeom prst="rightArrow">
            <a:avLst/>
          </a:prstGeom>
          <a:solidFill>
            <a:srgbClr val="FEE9D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402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p17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177"/>
          <p:cNvSpPr txBox="1"/>
          <p:nvPr/>
        </p:nvSpPr>
        <p:spPr>
          <a:xfrm>
            <a:off x="446484" y="425456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rgbClr val="151619"/>
                </a:solidFill>
              </a:rPr>
              <a:t>Estimating embodied footprint of Nvidia A100</a:t>
            </a:r>
            <a:endParaRPr sz="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057DA3-4038-CBB1-3B43-F74E3414C4CA}"/>
              </a:ext>
            </a:extLst>
          </p:cNvPr>
          <p:cNvSpPr txBox="1"/>
          <p:nvPr/>
        </p:nvSpPr>
        <p:spPr>
          <a:xfrm>
            <a:off x="265535" y="4487211"/>
            <a:ext cx="6059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Full end to end example can be found here: </a:t>
            </a:r>
            <a:r>
              <a:rPr lang="en-US" sz="1200" dirty="0">
                <a:hlinkClick r:id="rId3"/>
              </a:rPr>
              <a:t>https://github.com/S4AI-CornellTech /ACT/blob/main/exps/dellr740/dellr740.py</a:t>
            </a:r>
            <a:r>
              <a:rPr lang="en-US" sz="12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4900A7-5788-C097-5D04-B96EC6AC4FC4}"/>
              </a:ext>
            </a:extLst>
          </p:cNvPr>
          <p:cNvSpPr txBox="1"/>
          <p:nvPr/>
        </p:nvSpPr>
        <p:spPr>
          <a:xfrm>
            <a:off x="446484" y="987520"/>
            <a:ext cx="4572000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000" i="1" dirty="0"/>
              <a:t>https://</a:t>
            </a:r>
            <a:r>
              <a:rPr lang="en-US" sz="1000" i="1" dirty="0" err="1"/>
              <a:t>corporate.delltechnologies.com</a:t>
            </a:r>
            <a:r>
              <a:rPr lang="en-US" sz="1000" i="1" dirty="0"/>
              <a:t>/content/dam/</a:t>
            </a:r>
            <a:r>
              <a:rPr lang="en-US" sz="1000" i="1" dirty="0" err="1"/>
              <a:t>digitalassets</a:t>
            </a:r>
            <a:r>
              <a:rPr lang="en-US" sz="1000" i="1" dirty="0"/>
              <a:t>/active/</a:t>
            </a:r>
            <a:r>
              <a:rPr lang="en-US" sz="1000" i="1" dirty="0" err="1"/>
              <a:t>en</a:t>
            </a:r>
            <a:r>
              <a:rPr lang="en-US" sz="1000" i="1" dirty="0"/>
              <a:t>/</a:t>
            </a:r>
            <a:r>
              <a:rPr lang="en-US" sz="1000" i="1" dirty="0" err="1"/>
              <a:t>unauth</a:t>
            </a:r>
            <a:r>
              <a:rPr lang="en-US" sz="1000" i="1" dirty="0"/>
              <a:t>/data-sheets/products/servers/lca_poweredge_r740.pdf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6E0A3-E623-CA29-1757-BA2F2DE7782B}"/>
              </a:ext>
            </a:extLst>
          </p:cNvPr>
          <p:cNvSpPr/>
          <p:nvPr/>
        </p:nvSpPr>
        <p:spPr>
          <a:xfrm>
            <a:off x="5464905" y="1866364"/>
            <a:ext cx="3375341" cy="10746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 Make sure you are in root directory</a:t>
            </a:r>
          </a:p>
          <a:p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 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cd ACT </a:t>
            </a:r>
          </a:p>
          <a:p>
            <a:endParaRPr lang="en-US" dirty="0">
              <a:solidFill>
                <a:srgbClr val="00B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python3 tutorial/dellr740_tutorial.py</a:t>
            </a:r>
          </a:p>
          <a:p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4EE80A-257C-1279-1031-6AC99BBA083A}"/>
              </a:ext>
            </a:extLst>
          </p:cNvPr>
          <p:cNvSpPr/>
          <p:nvPr/>
        </p:nvSpPr>
        <p:spPr>
          <a:xfrm>
            <a:off x="5464905" y="3137424"/>
            <a:ext cx="3375341" cy="1074649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--------------------------------</a:t>
            </a:r>
          </a:p>
          <a:p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SSD main </a:t>
            </a:r>
            <a:r>
              <a:rPr lang="en-US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3373 kg CO2</a:t>
            </a:r>
          </a:p>
          <a:p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SSD secondary </a:t>
            </a:r>
            <a:r>
              <a:rPr lang="en-US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64.1 kg CO2</a:t>
            </a:r>
          </a:p>
          <a:p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DRAM </a:t>
            </a:r>
            <a:r>
              <a:rPr lang="en-US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533 kg CO2</a:t>
            </a:r>
          </a:p>
          <a:p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CPU </a:t>
            </a:r>
            <a:r>
              <a:rPr lang="en-US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sz="1200" dirty="0">
                <a:solidFill>
                  <a:srgbClr val="F2F2F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47 kg CO2</a:t>
            </a:r>
          </a:p>
        </p:txBody>
      </p:sp>
      <p:pic>
        <p:nvPicPr>
          <p:cNvPr id="2" name="Google Shape;2524;p178" descr="PowerEdge R740 Rack Server">
            <a:extLst>
              <a:ext uri="{FF2B5EF4-FFF2-40B4-BE49-F238E27FC236}">
                <a16:creationId xmlns:a16="http://schemas.microsoft.com/office/drawing/2014/main" id="{9780D1E4-1790-D8D0-B712-3D06767070C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9568" r="8679"/>
          <a:stretch/>
        </p:blipFill>
        <p:spPr>
          <a:xfrm>
            <a:off x="387885" y="2403688"/>
            <a:ext cx="1869542" cy="964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9649026-F28C-ADB9-C882-80A9A5AE73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9092" y="1439835"/>
            <a:ext cx="2920224" cy="300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318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62"/>
          <p:cNvSpPr txBox="1">
            <a:spLocks noGrp="1"/>
          </p:cNvSpPr>
          <p:nvPr>
            <p:ph type="title"/>
          </p:nvPr>
        </p:nvSpPr>
        <p:spPr>
          <a:xfrm>
            <a:off x="377617" y="453138"/>
            <a:ext cx="78867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" sz="2800" b="1" dirty="0">
                <a:latin typeface="FreightSansLFPro" panose="02000506030000020004" pitchFamily="2" charset="77"/>
              </a:rPr>
              <a:t>ACT Tutorial: Today</a:t>
            </a:r>
            <a:endParaRPr sz="2800" b="1" dirty="0">
              <a:latin typeface="FreightSansLFPro" panose="02000506030000020004" pitchFamily="2" charset="77"/>
            </a:endParaRPr>
          </a:p>
        </p:txBody>
      </p:sp>
      <p:sp>
        <p:nvSpPr>
          <p:cNvPr id="532" name="Google Shape;532;p6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6A038F1-80A4-FAC0-86A1-9DC73801F0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679423"/>
              </p:ext>
            </p:extLst>
          </p:nvPr>
        </p:nvGraphicFramePr>
        <p:xfrm>
          <a:off x="1153545" y="1058863"/>
          <a:ext cx="6836910" cy="3708400"/>
        </p:xfrm>
        <a:graphic>
          <a:graphicData uri="http://schemas.openxmlformats.org/drawingml/2006/table">
            <a:tbl>
              <a:tblPr firstRow="1" bandRow="1">
                <a:tableStyleId>{1F05A130-88FA-4175-99D6-BCDCC10749E6}</a:tableStyleId>
              </a:tblPr>
              <a:tblGrid>
                <a:gridCol w="1303655">
                  <a:extLst>
                    <a:ext uri="{9D8B030D-6E8A-4147-A177-3AD203B41FA5}">
                      <a16:colId xmlns:a16="http://schemas.microsoft.com/office/drawing/2014/main" val="1784865241"/>
                    </a:ext>
                  </a:extLst>
                </a:gridCol>
                <a:gridCol w="5533255">
                  <a:extLst>
                    <a:ext uri="{9D8B030D-6E8A-4147-A177-3AD203B41FA5}">
                      <a16:colId xmlns:a16="http://schemas.microsoft.com/office/drawing/2014/main" val="42098826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Time</a:t>
                      </a:r>
                    </a:p>
                  </a:txBody>
                  <a:tcPr>
                    <a:solidFill>
                      <a:schemeClr val="tx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Topic</a:t>
                      </a:r>
                    </a:p>
                  </a:txBody>
                  <a:tcPr>
                    <a:solidFill>
                      <a:schemeClr val="tx2">
                        <a:lumMod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499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1:00 – 1:15pm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</a:rPr>
                        <a:t>Introductory remarks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517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1:15 – 1:30pm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Calibri"/>
                        </a:rPr>
                        <a:t>Sustainable Computing: Motivation and Challenges</a:t>
                      </a:r>
                      <a:endParaRPr lang="en-US" sz="1400" b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7388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1:30 – 2:15pm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Calibri"/>
                        </a:rPr>
                        <a:t>Overview of ACT: An Architectural Carbon Modeling Tool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267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2:15 – 2:45pm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Calibri"/>
                        </a:rPr>
                        <a:t>Hands-on ACT demo</a:t>
                      </a:r>
                      <a:endParaRPr lang="en-US" sz="14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607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2:45 – 3:00pm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Calibri"/>
                        </a:rPr>
                        <a:t>Extending ACT</a:t>
                      </a:r>
                      <a:endParaRPr lang="en-US" sz="1400" b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400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3:00 – 3:30pm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164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3:30 – 4:30pm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</a:rPr>
                        <a:t>Invited Talks: Tools for Carbon Accounting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899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4:30 – 5:00pm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</a:rPr>
                        <a:t>Discussion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4967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5:00 – 5:05pm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</a:rPr>
                        <a:t>Closing Remarks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711834"/>
                  </a:ext>
                </a:extLst>
              </a:tr>
            </a:tbl>
          </a:graphicData>
        </a:graphic>
      </p:graphicFrame>
      <p:sp>
        <p:nvSpPr>
          <p:cNvPr id="3" name="Right Arrow 2">
            <a:extLst>
              <a:ext uri="{FF2B5EF4-FFF2-40B4-BE49-F238E27FC236}">
                <a16:creationId xmlns:a16="http://schemas.microsoft.com/office/drawing/2014/main" id="{36231C69-F0AB-97EE-B217-3603EF64C9E4}"/>
              </a:ext>
            </a:extLst>
          </p:cNvPr>
          <p:cNvSpPr/>
          <p:nvPr/>
        </p:nvSpPr>
        <p:spPr>
          <a:xfrm>
            <a:off x="560497" y="2534879"/>
            <a:ext cx="504978" cy="378184"/>
          </a:xfrm>
          <a:prstGeom prst="rightArrow">
            <a:avLst/>
          </a:prstGeom>
          <a:solidFill>
            <a:srgbClr val="FEE9D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82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17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3" name="Google Shape;2523;p178"/>
          <p:cNvSpPr txBox="1"/>
          <p:nvPr/>
        </p:nvSpPr>
        <p:spPr>
          <a:xfrm>
            <a:off x="446484" y="393512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151619"/>
                </a:solidFill>
                <a:latin typeface="Arial"/>
                <a:ea typeface="Arial"/>
                <a:cs typeface="Arial"/>
                <a:sym typeface="Arial"/>
              </a:rPr>
              <a:t>Estimating the embodied footprint of 2 devices using ACT</a:t>
            </a:r>
            <a:endParaRPr sz="300" dirty="0"/>
          </a:p>
        </p:txBody>
      </p:sp>
      <p:pic>
        <p:nvPicPr>
          <p:cNvPr id="2524" name="Google Shape;2524;p178" descr="PowerEdge R740 Rack Serv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37766" y="1300802"/>
            <a:ext cx="2773319" cy="1211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5" name="Google Shape;2525;p178" descr="Fairphone 3 - Wikipedia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32192" y="952059"/>
            <a:ext cx="1066800" cy="1450607"/>
          </a:xfrm>
          <a:prstGeom prst="rect">
            <a:avLst/>
          </a:prstGeom>
          <a:noFill/>
          <a:ln>
            <a:noFill/>
          </a:ln>
        </p:spPr>
      </p:pic>
      <p:sp>
        <p:nvSpPr>
          <p:cNvPr id="2526" name="Google Shape;2526;p178"/>
          <p:cNvSpPr/>
          <p:nvPr/>
        </p:nvSpPr>
        <p:spPr>
          <a:xfrm>
            <a:off x="1" y="4155013"/>
            <a:ext cx="9153486" cy="855403"/>
          </a:xfrm>
          <a:prstGeom prst="rect">
            <a:avLst/>
          </a:prstGeom>
          <a:solidFill>
            <a:srgbClr val="FCDAD8"/>
          </a:solidFill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51619"/>
                </a:solidFill>
                <a:latin typeface="+mj-lt"/>
                <a:ea typeface="Arial"/>
                <a:cs typeface="Arial"/>
                <a:sym typeface="Arial"/>
              </a:rPr>
              <a:t>Takeaways</a:t>
            </a:r>
            <a:endParaRPr dirty="0">
              <a:latin typeface="+mj-lt"/>
            </a:endParaRPr>
          </a:p>
          <a:p>
            <a:pPr marL="279400" marR="0" lvl="0" indent="-28575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51619"/>
              </a:buClr>
              <a:buSzPts val="1700"/>
              <a:buFont typeface="Arial"/>
              <a:buAutoNum type="arabicParenBoth"/>
            </a:pPr>
            <a:r>
              <a:rPr lang="en" dirty="0">
                <a:solidFill>
                  <a:srgbClr val="151619"/>
                </a:solidFill>
                <a:latin typeface="+mj-lt"/>
                <a:ea typeface="Arial"/>
                <a:cs typeface="Arial"/>
                <a:sym typeface="Arial"/>
              </a:rPr>
              <a:t>ACT provides first-order approximation of LCAs that use old technology nodes (45nm NAND, 32nm CPU)</a:t>
            </a:r>
            <a:endParaRPr dirty="0">
              <a:latin typeface="+mj-lt"/>
            </a:endParaRPr>
          </a:p>
          <a:p>
            <a:pPr marL="279400" marR="0" lvl="0" indent="-28575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51619"/>
              </a:buClr>
              <a:buSzPts val="1700"/>
              <a:buFont typeface="Arial"/>
              <a:buAutoNum type="arabicParenBoth"/>
            </a:pPr>
            <a:r>
              <a:rPr lang="en" dirty="0">
                <a:solidFill>
                  <a:srgbClr val="151619"/>
                </a:solidFill>
                <a:latin typeface="+mj-lt"/>
                <a:ea typeface="Arial"/>
                <a:cs typeface="Arial"/>
                <a:sym typeface="Arial"/>
              </a:rPr>
              <a:t>ACT enables architects to study new technology nodes</a:t>
            </a:r>
            <a:endParaRPr dirty="0">
              <a:latin typeface="+mj-lt"/>
            </a:endParaRPr>
          </a:p>
        </p:txBody>
      </p:sp>
      <p:graphicFrame>
        <p:nvGraphicFramePr>
          <p:cNvPr id="2527" name="Google Shape;2527;p178"/>
          <p:cNvGraphicFramePr/>
          <p:nvPr>
            <p:extLst>
              <p:ext uri="{D42A27DB-BD31-4B8C-83A1-F6EECF244321}">
                <p14:modId xmlns:p14="http://schemas.microsoft.com/office/powerpoint/2010/main" val="3749990764"/>
              </p:ext>
            </p:extLst>
          </p:nvPr>
        </p:nvGraphicFramePr>
        <p:xfrm>
          <a:off x="742950" y="2521760"/>
          <a:ext cx="7677075" cy="1510675"/>
        </p:xfrm>
        <a:graphic>
          <a:graphicData uri="http://schemas.openxmlformats.org/drawingml/2006/table">
            <a:tbl>
              <a:tblPr firstRow="1" bandRow="1">
                <a:noFill/>
                <a:tableStyleId>{1F05A130-88FA-4175-99D6-BCDCC10749E6}</a:tableStyleId>
              </a:tblPr>
              <a:tblGrid>
                <a:gridCol w="2559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9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9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390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 dirty="0">
                          <a:latin typeface="+mn-lt"/>
                          <a:ea typeface="Arial"/>
                          <a:cs typeface="Arial"/>
                          <a:sym typeface="Arial"/>
                        </a:rPr>
                        <a:t>IC component</a:t>
                      </a:r>
                      <a:endParaRPr sz="500" dirty="0">
                        <a:latin typeface="+mn-lt"/>
                      </a:endParaRPr>
                    </a:p>
                  </a:txBody>
                  <a:tcPr marL="34300" marR="34300" marT="17150" marB="1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>
                          <a:latin typeface="+mn-lt"/>
                          <a:ea typeface="Arial"/>
                          <a:cs typeface="Arial"/>
                          <a:sym typeface="Arial"/>
                        </a:rPr>
                        <a:t>ACT vs. Dell R740 </a:t>
                      </a:r>
                      <a:endParaRPr sz="500">
                        <a:latin typeface="+mn-lt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>
                          <a:latin typeface="+mn-lt"/>
                          <a:ea typeface="Arial"/>
                          <a:cs typeface="Arial"/>
                          <a:sym typeface="Arial"/>
                        </a:rPr>
                        <a:t>server LCA</a:t>
                      </a:r>
                      <a:endParaRPr sz="500">
                        <a:latin typeface="+mn-lt"/>
                      </a:endParaRPr>
                    </a:p>
                  </a:txBody>
                  <a:tcPr marL="34300" marR="34300" marT="17150" marB="1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>
                          <a:latin typeface="+mn-lt"/>
                          <a:ea typeface="Arial"/>
                          <a:cs typeface="Arial"/>
                          <a:sym typeface="Arial"/>
                        </a:rPr>
                        <a:t>ACT vs. Fairphone 3 </a:t>
                      </a:r>
                      <a:endParaRPr sz="500">
                        <a:latin typeface="+mn-lt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>
                          <a:latin typeface="+mn-lt"/>
                          <a:ea typeface="Arial"/>
                          <a:cs typeface="Arial"/>
                          <a:sym typeface="Arial"/>
                        </a:rPr>
                        <a:t>mobile device LCA</a:t>
                      </a:r>
                      <a:endParaRPr sz="500">
                        <a:latin typeface="+mn-lt"/>
                      </a:endParaRPr>
                    </a:p>
                  </a:txBody>
                  <a:tcPr marL="34300" marR="34300" marT="17150" marB="17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90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>
                          <a:latin typeface="+mn-lt"/>
                          <a:ea typeface="Arial"/>
                          <a:cs typeface="Arial"/>
                          <a:sym typeface="Arial"/>
                        </a:rPr>
                        <a:t>Compute (processors, SoC’s)</a:t>
                      </a:r>
                      <a:endParaRPr sz="500">
                        <a:latin typeface="+mn-lt"/>
                      </a:endParaRPr>
                    </a:p>
                  </a:txBody>
                  <a:tcPr marL="34300" marR="34300" marT="17150" marB="1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>
                          <a:latin typeface="+mn-lt"/>
                          <a:ea typeface="Arial"/>
                          <a:cs typeface="Arial"/>
                          <a:sym typeface="Arial"/>
                        </a:rPr>
                        <a:t>Within 2.2x</a:t>
                      </a:r>
                      <a:endParaRPr sz="500">
                        <a:latin typeface="+mn-lt"/>
                      </a:endParaRPr>
                    </a:p>
                  </a:txBody>
                  <a:tcPr marL="34300" marR="34300" marT="17150" marB="1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>
                          <a:latin typeface="+mn-lt"/>
                          <a:ea typeface="Arial"/>
                          <a:cs typeface="Arial"/>
                          <a:sym typeface="Arial"/>
                        </a:rPr>
                        <a:t>Within 1.18x</a:t>
                      </a:r>
                      <a:endParaRPr sz="500">
                        <a:latin typeface="+mn-lt"/>
                      </a:endParaRPr>
                    </a:p>
                  </a:txBody>
                  <a:tcPr marL="34300" marR="34300" marT="17150" marB="1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>
                          <a:latin typeface="+mn-lt"/>
                          <a:ea typeface="Arial"/>
                          <a:cs typeface="Arial"/>
                          <a:sym typeface="Arial"/>
                        </a:rPr>
                        <a:t>Memory</a:t>
                      </a:r>
                      <a:endParaRPr sz="500">
                        <a:latin typeface="+mn-lt"/>
                      </a:endParaRPr>
                    </a:p>
                  </a:txBody>
                  <a:tcPr marL="34300" marR="34300" marT="17150" marB="1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>
                          <a:latin typeface="+mn-lt"/>
                          <a:ea typeface="Arial"/>
                          <a:cs typeface="Arial"/>
                          <a:sym typeface="Arial"/>
                        </a:rPr>
                        <a:t>Within 1.62x</a:t>
                      </a:r>
                      <a:endParaRPr sz="500">
                        <a:latin typeface="+mn-lt"/>
                      </a:endParaRPr>
                    </a:p>
                  </a:txBody>
                  <a:tcPr marL="34300" marR="34300" marT="17150" marB="17150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>
                          <a:latin typeface="+mn-lt"/>
                          <a:ea typeface="Arial"/>
                          <a:cs typeface="Arial"/>
                          <a:sym typeface="Arial"/>
                        </a:rPr>
                        <a:t>Within 2.1x</a:t>
                      </a:r>
                      <a:endParaRPr sz="500">
                        <a:latin typeface="+mn-lt"/>
                      </a:endParaRPr>
                    </a:p>
                  </a:txBody>
                  <a:tcPr marL="34300" marR="34300" marT="17150" marB="1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90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>
                          <a:latin typeface="+mn-lt"/>
                          <a:ea typeface="Arial"/>
                          <a:cs typeface="Arial"/>
                          <a:sym typeface="Arial"/>
                        </a:rPr>
                        <a:t>Storage</a:t>
                      </a:r>
                      <a:endParaRPr sz="500">
                        <a:latin typeface="+mn-lt"/>
                      </a:endParaRPr>
                    </a:p>
                  </a:txBody>
                  <a:tcPr marL="34300" marR="34300" marT="17150" marB="1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0" i="0" dirty="0">
                          <a:latin typeface="+mn-lt"/>
                          <a:ea typeface="Arial"/>
                          <a:cs typeface="Arial"/>
                          <a:sym typeface="Arial"/>
                        </a:rPr>
                        <a:t>Within 1.05-2.2x</a:t>
                      </a:r>
                      <a:endParaRPr sz="500" dirty="0">
                        <a:latin typeface="+mn-lt"/>
                      </a:endParaRPr>
                    </a:p>
                  </a:txBody>
                  <a:tcPr marL="34300" marR="34300" marT="17150" marB="1715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523;p178">
            <a:extLst>
              <a:ext uri="{FF2B5EF4-FFF2-40B4-BE49-F238E27FC236}">
                <a16:creationId xmlns:a16="http://schemas.microsoft.com/office/drawing/2014/main" id="{D575115F-E616-3684-6AF8-77FB8DE2B3D5}"/>
              </a:ext>
            </a:extLst>
          </p:cNvPr>
          <p:cNvSpPr txBox="1"/>
          <p:nvPr/>
        </p:nvSpPr>
        <p:spPr>
          <a:xfrm>
            <a:off x="498393" y="485352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151619"/>
                </a:solidFill>
                <a:latin typeface="Arial"/>
                <a:ea typeface="Arial"/>
                <a:cs typeface="Arial"/>
                <a:sym typeface="Arial"/>
              </a:rPr>
              <a:t>How to set up ACT</a:t>
            </a:r>
            <a:endParaRPr sz="3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9D1000-659A-DC32-D82C-73C3DFEF68A2}"/>
              </a:ext>
            </a:extLst>
          </p:cNvPr>
          <p:cNvSpPr/>
          <p:nvPr/>
        </p:nvSpPr>
        <p:spPr>
          <a:xfrm>
            <a:off x="498393" y="1063961"/>
            <a:ext cx="4393048" cy="162470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git clone 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https://github.com/S4AI-CornellTech/ACT.git</a:t>
            </a:r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cd ACT/</a:t>
            </a:r>
          </a:p>
          <a:p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source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setup.sh</a:t>
            </a:r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python3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model.py</a:t>
            </a:r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A503F0-4DB8-D6ED-93A2-1D770B8A6D20}"/>
              </a:ext>
            </a:extLst>
          </p:cNvPr>
          <p:cNvSpPr/>
          <p:nvPr/>
        </p:nvSpPr>
        <p:spPr>
          <a:xfrm>
            <a:off x="498393" y="3040692"/>
            <a:ext cx="4393048" cy="1042261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[Fab logic] Carbon/area from energy consumed 1209.5</a:t>
            </a:r>
          </a:p>
          <a:p>
            <a:r>
              <a:rPr lang="en-US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[Fab logic] Carbon/area from gasses 240</a:t>
            </a:r>
          </a:p>
          <a:p>
            <a:r>
              <a:rPr lang="en-US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[Fab logic] Carbon/area from materials 500</a:t>
            </a:r>
          </a:p>
          <a:p>
            <a:r>
              <a:rPr lang="en-US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[Fab logic] Carbon/area aggregate 2228.0</a:t>
            </a:r>
            <a:endParaRPr lang="en-US" dirty="0">
              <a:solidFill>
                <a:srgbClr val="FEE9D8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194CE6-3564-8036-0938-471405737027}"/>
              </a:ext>
            </a:extLst>
          </p:cNvPr>
          <p:cNvSpPr txBox="1"/>
          <p:nvPr/>
        </p:nvSpPr>
        <p:spPr>
          <a:xfrm>
            <a:off x="5374728" y="1502524"/>
            <a:ext cx="35784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https://github.com/S4AI-CornellTech/ACT.git</a:t>
            </a:r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QR Code Image">
            <a:extLst>
              <a:ext uri="{FF2B5EF4-FFF2-40B4-BE49-F238E27FC236}">
                <a16:creationId xmlns:a16="http://schemas.microsoft.com/office/drawing/2014/main" id="{856F8BD9-EDCC-A91E-CA58-E23C9466A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8206" y="1774499"/>
            <a:ext cx="3117401" cy="3117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1201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p17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177"/>
          <p:cNvSpPr txBox="1"/>
          <p:nvPr/>
        </p:nvSpPr>
        <p:spPr>
          <a:xfrm>
            <a:off x="446484" y="425456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rgbClr val="151619"/>
                </a:solidFill>
              </a:rPr>
              <a:t>Estimating embodied footprint of </a:t>
            </a:r>
            <a:r>
              <a:rPr lang="en" sz="2700" b="1" dirty="0" err="1">
                <a:solidFill>
                  <a:srgbClr val="151619"/>
                </a:solidFill>
              </a:rPr>
              <a:t>Fairphone</a:t>
            </a:r>
            <a:r>
              <a:rPr lang="en" sz="2700" b="1" dirty="0">
                <a:solidFill>
                  <a:srgbClr val="151619"/>
                </a:solidFill>
              </a:rPr>
              <a:t> 3</a:t>
            </a:r>
            <a:endParaRPr sz="500" dirty="0"/>
          </a:p>
        </p:txBody>
      </p:sp>
      <p:pic>
        <p:nvPicPr>
          <p:cNvPr id="2516" name="Google Shape;2516;p177" descr="Fairphone 3 - Wikipedi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6484" y="1515073"/>
            <a:ext cx="1817554" cy="256578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057DA3-4038-CBB1-3B43-F74E3414C4CA}"/>
              </a:ext>
            </a:extLst>
          </p:cNvPr>
          <p:cNvSpPr txBox="1"/>
          <p:nvPr/>
        </p:nvSpPr>
        <p:spPr>
          <a:xfrm>
            <a:off x="265535" y="4487211"/>
            <a:ext cx="6059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Full end to end example can be found here: </a:t>
            </a:r>
            <a:r>
              <a:rPr lang="en-US" sz="1200" dirty="0">
                <a:hlinkClick r:id="rId4"/>
              </a:rPr>
              <a:t>https://github.com/S4AI-CornellTech/ACT/blob/main/exps/fairphone3/fairphone3.py</a:t>
            </a:r>
            <a:r>
              <a:rPr lang="en-US" sz="1200" dirty="0"/>
              <a:t> 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D4A3DFF-5E38-6ED4-246F-059225F140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3805" y="1330065"/>
            <a:ext cx="2731450" cy="29733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4900A7-5788-C097-5D04-B96EC6AC4FC4}"/>
              </a:ext>
            </a:extLst>
          </p:cNvPr>
          <p:cNvSpPr txBox="1"/>
          <p:nvPr/>
        </p:nvSpPr>
        <p:spPr>
          <a:xfrm>
            <a:off x="446484" y="1136315"/>
            <a:ext cx="4572000" cy="24622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000" i="1" dirty="0"/>
              <a:t>https://</a:t>
            </a:r>
            <a:r>
              <a:rPr lang="en-US" sz="1000" i="1" dirty="0" err="1"/>
              <a:t>www.fairphone.com</a:t>
            </a:r>
            <a:r>
              <a:rPr lang="en-US" sz="1000" i="1" dirty="0"/>
              <a:t>/wp-content/uploads/2020/07/Fairphone_3_LCA.pdf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76E0A3-E623-CA29-1757-BA2F2DE7782B}"/>
              </a:ext>
            </a:extLst>
          </p:cNvPr>
          <p:cNvSpPr/>
          <p:nvPr/>
        </p:nvSpPr>
        <p:spPr>
          <a:xfrm>
            <a:off x="5464905" y="1866364"/>
            <a:ext cx="3375341" cy="10746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 Make sure you are in root directory</a:t>
            </a:r>
          </a:p>
          <a:p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 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cd ACT </a:t>
            </a:r>
          </a:p>
          <a:p>
            <a:endParaRPr lang="en-US" dirty="0">
              <a:solidFill>
                <a:srgbClr val="00B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&gt;$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python3 tutorial/fairphone3_tutorial.py</a:t>
            </a:r>
          </a:p>
          <a:p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4EE80A-257C-1279-1031-6AC99BBA083A}"/>
              </a:ext>
            </a:extLst>
          </p:cNvPr>
          <p:cNvSpPr/>
          <p:nvPr/>
        </p:nvSpPr>
        <p:spPr>
          <a:xfrm>
            <a:off x="5464905" y="3137424"/>
            <a:ext cx="3375341" cy="1165991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--------------------------------</a:t>
            </a:r>
          </a:p>
          <a:p>
            <a:r>
              <a:rPr lang="en-US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RAM + Flash </a:t>
            </a:r>
            <a:r>
              <a:rPr lang="en-US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0.0</a:t>
            </a:r>
            <a:r>
              <a:rPr lang="en-US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11 kg CO2</a:t>
            </a:r>
          </a:p>
          <a:p>
            <a:r>
              <a:rPr lang="en-US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CPU </a:t>
            </a:r>
            <a:r>
              <a:rPr lang="en-US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0.0</a:t>
            </a:r>
            <a:r>
              <a:rPr lang="en-US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1.07 kg CO2</a:t>
            </a:r>
          </a:p>
          <a:p>
            <a:r>
              <a:rPr lang="en-US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 ICs </a:t>
            </a:r>
            <a:r>
              <a:rPr lang="en-US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0.0</a:t>
            </a:r>
            <a:r>
              <a:rPr lang="en-US" dirty="0">
                <a:solidFill>
                  <a:srgbClr val="FEE9D8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kg CO2 vs. LCA 5.3 kg CO2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p17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177"/>
          <p:cNvSpPr txBox="1"/>
          <p:nvPr/>
        </p:nvSpPr>
        <p:spPr>
          <a:xfrm>
            <a:off x="446484" y="425456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rgbClr val="151619"/>
                </a:solidFill>
              </a:rPr>
              <a:t>Finding die areas for I</a:t>
            </a:r>
            <a:r>
              <a:rPr lang="en-US" sz="2700" b="1" dirty="0">
                <a:solidFill>
                  <a:srgbClr val="151619"/>
                </a:solidFill>
              </a:rPr>
              <a:t>Cs </a:t>
            </a:r>
            <a:r>
              <a:rPr lang="en" sz="2700" b="1" dirty="0">
                <a:solidFill>
                  <a:srgbClr val="151619"/>
                </a:solidFill>
              </a:rPr>
              <a:t>in the </a:t>
            </a:r>
            <a:r>
              <a:rPr lang="en" sz="2700" b="1" dirty="0" err="1">
                <a:solidFill>
                  <a:srgbClr val="151619"/>
                </a:solidFill>
              </a:rPr>
              <a:t>Fairphone</a:t>
            </a:r>
            <a:r>
              <a:rPr lang="en" sz="2700" b="1" dirty="0">
                <a:solidFill>
                  <a:srgbClr val="151619"/>
                </a:solidFill>
              </a:rPr>
              <a:t> 3</a:t>
            </a:r>
            <a:endParaRPr sz="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4900A7-5788-C097-5D04-B96EC6AC4FC4}"/>
              </a:ext>
            </a:extLst>
          </p:cNvPr>
          <p:cNvSpPr txBox="1"/>
          <p:nvPr/>
        </p:nvSpPr>
        <p:spPr>
          <a:xfrm>
            <a:off x="446484" y="1136315"/>
            <a:ext cx="4572000" cy="24622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000" i="1" dirty="0"/>
              <a:t>https://</a:t>
            </a:r>
            <a:r>
              <a:rPr lang="en-US" sz="1000" i="1" dirty="0" err="1"/>
              <a:t>www.fairphone.com</a:t>
            </a:r>
            <a:r>
              <a:rPr lang="en-US" sz="1000" i="1" dirty="0"/>
              <a:t>/wp-content/uploads/2020/07/Fairphone_3_LCA.pdf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F0D8CF-6197-5B10-BA42-017AA2EC1112}"/>
              </a:ext>
            </a:extLst>
          </p:cNvPr>
          <p:cNvSpPr/>
          <p:nvPr/>
        </p:nvSpPr>
        <p:spPr>
          <a:xfrm>
            <a:off x="3851397" y="1515072"/>
            <a:ext cx="5213105" cy="1253706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Main </a:t>
            </a:r>
            <a:r>
              <a:rPr lang="en-US" sz="1200" b="0" dirty="0" err="1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Fairphone</a:t>
            </a:r>
            <a:r>
              <a:rPr lang="en-US" sz="12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 integrated circuits' areas in mm^2</a:t>
            </a:r>
            <a:endParaRPr lang="en-US" sz="12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2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https://</a:t>
            </a:r>
            <a:r>
              <a:rPr lang="en-US" sz="1200" b="0" dirty="0" err="1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www.fairphone.com</a:t>
            </a:r>
            <a:r>
              <a:rPr lang="en-US" sz="12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/wp-content/uploads/2020/07/Fairphone_3_LCA.pdf</a:t>
            </a:r>
            <a:endParaRPr lang="en-US" sz="12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2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Look at page 22 (Table 3-5)</a:t>
            </a:r>
            <a:endParaRPr lang="en-US" sz="12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US" sz="1200" b="0" dirty="0">
              <a:solidFill>
                <a:srgbClr val="9CDCFE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fairphone3_IC_areas</a:t>
            </a:r>
            <a:r>
              <a:rPr lang="en-US" sz="12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2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[]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E8535-3367-FDD5-2708-21D72EECC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84" y="1448296"/>
            <a:ext cx="3296662" cy="36097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8E98F8-F771-909D-8F90-78B7A73A8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201" y="3002264"/>
            <a:ext cx="3681579" cy="143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449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p17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177"/>
          <p:cNvSpPr txBox="1"/>
          <p:nvPr/>
        </p:nvSpPr>
        <p:spPr>
          <a:xfrm>
            <a:off x="446484" y="425456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dirty="0">
                <a:solidFill>
                  <a:srgbClr val="151619"/>
                </a:solidFill>
              </a:rPr>
              <a:t>Specifying CPU, DRAM, SSD and Yield</a:t>
            </a:r>
            <a:endParaRPr sz="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4900A7-5788-C097-5D04-B96EC6AC4FC4}"/>
              </a:ext>
            </a:extLst>
          </p:cNvPr>
          <p:cNvSpPr txBox="1"/>
          <p:nvPr/>
        </p:nvSpPr>
        <p:spPr>
          <a:xfrm>
            <a:off x="446484" y="1136315"/>
            <a:ext cx="4572000" cy="24622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000" i="1" dirty="0"/>
              <a:t>https://</a:t>
            </a:r>
            <a:r>
              <a:rPr lang="en-US" sz="1000" i="1" dirty="0" err="1"/>
              <a:t>www.fairphone.com</a:t>
            </a:r>
            <a:r>
              <a:rPr lang="en-US" sz="1000" i="1" dirty="0"/>
              <a:t>/wp-content/uploads/2020/07/Fairphone_3_LCA.pdf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F0D8CF-6197-5B10-BA42-017AA2EC1112}"/>
              </a:ext>
            </a:extLst>
          </p:cNvPr>
          <p:cNvSpPr/>
          <p:nvPr/>
        </p:nvSpPr>
        <p:spPr>
          <a:xfrm>
            <a:off x="500728" y="1560235"/>
            <a:ext cx="5471647" cy="1218686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fairphone_cpu_area</a:t>
            </a:r>
            <a:r>
              <a:rPr lang="en-US" sz="1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46.4</a:t>
            </a:r>
            <a:r>
              <a:rPr lang="en-US" sz="1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#mm^2</a:t>
            </a:r>
            <a:endParaRPr lang="en-US" sz="1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fairphone_ram</a:t>
            </a:r>
            <a:r>
              <a:rPr lang="en-US" sz="1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sz="1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GB</a:t>
            </a:r>
            <a:endParaRPr lang="en-US" sz="1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fairphone_storage</a:t>
            </a:r>
            <a:r>
              <a:rPr lang="en-US" sz="1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64</a:t>
            </a:r>
            <a:r>
              <a:rPr lang="en-US" sz="1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GB</a:t>
            </a:r>
            <a:endParaRPr lang="en-US" sz="1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8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ic_yield</a:t>
            </a:r>
            <a:r>
              <a:rPr lang="en-US" sz="1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0.875</a:t>
            </a:r>
            <a:endParaRPr lang="en-US" sz="1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4D502A-203C-0B7B-D071-D8487B7A1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83" y="2945420"/>
            <a:ext cx="5226819" cy="158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30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p17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177"/>
          <p:cNvSpPr txBox="1"/>
          <p:nvPr/>
        </p:nvSpPr>
        <p:spPr>
          <a:xfrm>
            <a:off x="446484" y="425456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dirty="0">
                <a:solidFill>
                  <a:srgbClr val="151619"/>
                </a:solidFill>
              </a:rPr>
              <a:t>Setting up ACT for IC Logic</a:t>
            </a:r>
            <a:endParaRPr sz="5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F0D8CF-6197-5B10-BA42-017AA2EC1112}"/>
              </a:ext>
            </a:extLst>
          </p:cNvPr>
          <p:cNvSpPr/>
          <p:nvPr/>
        </p:nvSpPr>
        <p:spPr>
          <a:xfrm>
            <a:off x="446484" y="985251"/>
            <a:ext cx="7296017" cy="1732371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IC_Logic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Fab_Logic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r>
              <a:rPr lang="en-US" sz="2000" dirty="0">
                <a:solidFill>
                  <a:srgbClr val="CCCCCC"/>
                </a:solidFill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gpa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"95"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 lvl="1"/>
            <a:r>
              <a:rPr lang="en-US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carbon_intensity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0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src_coal</a:t>
            </a:r>
            <a:r>
              <a:rPr lang="en-US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pPr lvl="1"/>
            <a:r>
              <a:rPr lang="en-US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process_node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28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 lvl="1"/>
            <a:r>
              <a:rPr lang="en-US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fab_yield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ic_yield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2AA0E8-A888-679E-1169-4E3E5010422F}"/>
              </a:ext>
            </a:extLst>
          </p:cNvPr>
          <p:cNvSpPr/>
          <p:nvPr/>
        </p:nvSpPr>
        <p:spPr>
          <a:xfrm>
            <a:off x="446483" y="2930092"/>
            <a:ext cx="7795905" cy="162470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sz="1600" b="0" dirty="0" err="1">
                <a:solidFill>
                  <a:schemeClr val="tx2">
                    <a:lumMod val="10000"/>
                  </a:schemeClr>
                </a:solidFill>
                <a:effectLst/>
                <a:latin typeface="Menlo" panose="020B0609030804020204" pitchFamily="49" charset="0"/>
              </a:rPr>
              <a:t>gpa</a:t>
            </a:r>
            <a:r>
              <a:rPr lang="en-US" sz="1600" b="0" dirty="0">
                <a:solidFill>
                  <a:schemeClr val="tx2">
                    <a:lumMod val="10000"/>
                  </a:schemeClr>
                </a:solidFill>
                <a:effectLst/>
                <a:latin typeface="Menlo" panose="020B0609030804020204" pitchFamily="49" charset="0"/>
              </a:rPr>
              <a:t> = {“95”, “99”}</a:t>
            </a:r>
          </a:p>
          <a:p>
            <a:pPr>
              <a:lnSpc>
                <a:spcPct val="150000"/>
              </a:lnSpc>
            </a:pPr>
            <a:r>
              <a:rPr lang="en-US" sz="1600" dirty="0" err="1">
                <a:solidFill>
                  <a:schemeClr val="tx2">
                    <a:lumMod val="10000"/>
                  </a:schemeClr>
                </a:solidFill>
                <a:latin typeface="Menlo" panose="020B0609030804020204" pitchFamily="49" charset="0"/>
                <a:cs typeface="Calibri" panose="020F0502020204030204" pitchFamily="34" charset="0"/>
              </a:rPr>
              <a:t>carbon_intensity</a:t>
            </a:r>
            <a:r>
              <a:rPr lang="en-US" sz="1600" dirty="0">
                <a:solidFill>
                  <a:schemeClr val="tx2">
                    <a:lumMod val="10000"/>
                  </a:schemeClr>
                </a:solidFill>
                <a:latin typeface="Menlo" panose="020B0609030804020204" pitchFamily="49" charset="0"/>
                <a:cs typeface="Calibri" panose="020F0502020204030204" pitchFamily="34" charset="0"/>
              </a:rPr>
              <a:t> = {“</a:t>
            </a:r>
            <a:r>
              <a:rPr lang="en-US" sz="1600" dirty="0" err="1">
                <a:solidFill>
                  <a:schemeClr val="tx2">
                    <a:lumMod val="10000"/>
                  </a:schemeClr>
                </a:solidFill>
                <a:latin typeface="Menlo" panose="020B0609030804020204" pitchFamily="49" charset="0"/>
                <a:cs typeface="Calibri" panose="020F0502020204030204" pitchFamily="34" charset="0"/>
              </a:rPr>
              <a:t>src</a:t>
            </a:r>
            <a:r>
              <a:rPr lang="en-US" sz="1600" dirty="0">
                <a:solidFill>
                  <a:schemeClr val="tx2">
                    <a:lumMod val="10000"/>
                  </a:schemeClr>
                </a:solidFill>
                <a:latin typeface="Menlo" panose="020B0609030804020204" pitchFamily="49" charset="0"/>
                <a:cs typeface="Calibri" panose="020F0502020204030204" pitchFamily="34" charset="0"/>
              </a:rPr>
              <a:t>_{</a:t>
            </a:r>
            <a:r>
              <a:rPr lang="en-US" sz="1600" dirty="0" err="1">
                <a:solidFill>
                  <a:schemeClr val="tx2">
                    <a:lumMod val="10000"/>
                  </a:schemeClr>
                </a:solidFill>
                <a:latin typeface="Menlo" panose="020B0609030804020204" pitchFamily="49" charset="0"/>
                <a:cs typeface="Calibri" panose="020F0502020204030204" pitchFamily="34" charset="0"/>
              </a:rPr>
              <a:t>energy_source</a:t>
            </a:r>
            <a:r>
              <a:rPr lang="en-US" sz="1600" dirty="0">
                <a:solidFill>
                  <a:schemeClr val="tx2">
                    <a:lumMod val="10000"/>
                  </a:schemeClr>
                </a:solidFill>
                <a:latin typeface="Menlo" panose="020B0609030804020204" pitchFamily="49" charset="0"/>
                <a:cs typeface="Calibri" panose="020F0502020204030204" pitchFamily="34" charset="0"/>
              </a:rPr>
              <a:t>}”, “loc_{country}”}</a:t>
            </a:r>
          </a:p>
          <a:p>
            <a:pPr>
              <a:lnSpc>
                <a:spcPct val="150000"/>
              </a:lnSpc>
            </a:pPr>
            <a:r>
              <a:rPr lang="en-US" sz="1600" dirty="0" err="1">
                <a:solidFill>
                  <a:schemeClr val="tx2">
                    <a:lumMod val="10000"/>
                  </a:schemeClr>
                </a:solidFill>
                <a:latin typeface="Menlo" panose="020B0609030804020204" pitchFamily="49" charset="0"/>
                <a:cs typeface="Calibri" panose="020F0502020204030204" pitchFamily="34" charset="0"/>
              </a:rPr>
              <a:t>process_node</a:t>
            </a:r>
            <a:r>
              <a:rPr lang="en-US" sz="1600" dirty="0">
                <a:solidFill>
                  <a:schemeClr val="tx2">
                    <a:lumMod val="10000"/>
                  </a:schemeClr>
                </a:solidFill>
                <a:latin typeface="Menlo" panose="020B0609030804020204" pitchFamily="49" charset="0"/>
                <a:cs typeface="Calibri" panose="020F0502020204030204" pitchFamily="34" charset="0"/>
              </a:rPr>
              <a:t> = {28, 20, 14, 10, 8, 7, 5, 3}</a:t>
            </a:r>
          </a:p>
          <a:p>
            <a:pPr>
              <a:lnSpc>
                <a:spcPct val="150000"/>
              </a:lnSpc>
            </a:pPr>
            <a:r>
              <a:rPr lang="en-US" sz="1600" dirty="0" err="1">
                <a:solidFill>
                  <a:schemeClr val="tx2">
                    <a:lumMod val="10000"/>
                  </a:schemeClr>
                </a:solidFill>
                <a:latin typeface="Menlo" panose="020B0609030804020204" pitchFamily="49" charset="0"/>
                <a:cs typeface="Calibri" panose="020F0502020204030204" pitchFamily="34" charset="0"/>
              </a:rPr>
              <a:t>fab_yield</a:t>
            </a:r>
            <a:r>
              <a:rPr lang="en-US" sz="1600" dirty="0">
                <a:solidFill>
                  <a:schemeClr val="tx2">
                    <a:lumMod val="10000"/>
                  </a:schemeClr>
                </a:solidFill>
                <a:latin typeface="Menlo" panose="020B0609030804020204" pitchFamily="49" charset="0"/>
                <a:cs typeface="Calibri" panose="020F0502020204030204" pitchFamily="34" charset="0"/>
              </a:rPr>
              <a:t> = yield where 0 &lt;= yield &lt;= 1</a:t>
            </a:r>
            <a:endParaRPr lang="en-US" sz="1600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608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" name="Google Shape;2513;p17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177"/>
          <p:cNvSpPr txBox="1"/>
          <p:nvPr/>
        </p:nvSpPr>
        <p:spPr>
          <a:xfrm>
            <a:off x="446484" y="425456"/>
            <a:ext cx="8251031" cy="5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 dirty="0">
                <a:solidFill>
                  <a:srgbClr val="151619"/>
                </a:solidFill>
              </a:rPr>
              <a:t>Setting up ACT for CPU Logic</a:t>
            </a:r>
            <a:endParaRPr sz="5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F0D8CF-6197-5B10-BA42-017AA2EC1112}"/>
              </a:ext>
            </a:extLst>
          </p:cNvPr>
          <p:cNvSpPr/>
          <p:nvPr/>
        </p:nvSpPr>
        <p:spPr>
          <a:xfrm>
            <a:off x="446484" y="985251"/>
            <a:ext cx="7296017" cy="3535594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IC_Logic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Fab_Logic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r>
              <a:rPr lang="en-US" sz="2000" dirty="0">
                <a:solidFill>
                  <a:srgbClr val="CCCCCC"/>
                </a:solidFill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gpa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"95"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 lvl="1"/>
            <a:r>
              <a:rPr lang="en-US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carbon_intensity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0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src_coal</a:t>
            </a:r>
            <a:r>
              <a:rPr lang="en-US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pPr lvl="1"/>
            <a:r>
              <a:rPr lang="en-US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process_node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28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 lvl="1"/>
            <a:r>
              <a:rPr lang="en-US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fab_yield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ic_yield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lvl="1"/>
            <a:endParaRPr lang="en-US" sz="20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CPU_Logic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Fab_Logic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r>
              <a:rPr lang="en-US" sz="2000" dirty="0">
                <a:solidFill>
                  <a:srgbClr val="CCCCCC"/>
                </a:solidFill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gpa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"95"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US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carbon_intensity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0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src_coal</a:t>
            </a:r>
            <a:r>
              <a:rPr lang="en-US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US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process_node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28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US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fab_yield</a:t>
            </a:r>
            <a:r>
              <a:rPr lang="en-US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ic_yield</a:t>
            </a:r>
            <a:r>
              <a:rPr lang="en-US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lvl="1"/>
            <a:endParaRPr lang="en-US" sz="20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90904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Facebook 2018 Presentation Colors">
      <a:dk1>
        <a:srgbClr val="4E5665"/>
      </a:dk1>
      <a:lt1>
        <a:srgbClr val="FFFFFF"/>
      </a:lt1>
      <a:dk2>
        <a:srgbClr val="898F9C"/>
      </a:dk2>
      <a:lt2>
        <a:srgbClr val="E9EAED"/>
      </a:lt2>
      <a:accent1>
        <a:srgbClr val="4167B2"/>
      </a:accent1>
      <a:accent2>
        <a:srgbClr val="6BCDBB"/>
      </a:accent2>
      <a:accent3>
        <a:srgbClr val="54C7EC"/>
      </a:accent3>
      <a:accent4>
        <a:srgbClr val="F34F46"/>
      </a:accent4>
      <a:accent5>
        <a:srgbClr val="F7923B"/>
      </a:accent5>
      <a:accent6>
        <a:srgbClr val="5890FF"/>
      </a:accent6>
      <a:hlink>
        <a:srgbClr val="0000FF"/>
      </a:hlink>
      <a:folHlink>
        <a:srgbClr val="00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6588</TotalTime>
  <Words>1304</Words>
  <Application>Microsoft Macintosh PowerPoint</Application>
  <PresentationFormat>On-screen Show (16:9)</PresentationFormat>
  <Paragraphs>195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Menlo</vt:lpstr>
      <vt:lpstr>Calibri</vt:lpstr>
      <vt:lpstr>Helvetica Neue</vt:lpstr>
      <vt:lpstr>Arial</vt:lpstr>
      <vt:lpstr>FreightSansLFPro</vt:lpstr>
      <vt:lpstr>Simple Light</vt:lpstr>
      <vt:lpstr>White</vt:lpstr>
      <vt:lpstr>ACT: Architectural Carbon Modeling Tools</vt:lpstr>
      <vt:lpstr>ACT Tutorial: Today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ACT Tutorial: Today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Sustainable Computer Systems: Modeling and Design</dc:title>
  <dc:subject/>
  <dc:creator/>
  <cp:keywords/>
  <dc:description/>
  <cp:lastModifiedBy>Leo Han</cp:lastModifiedBy>
  <cp:revision>104</cp:revision>
  <dcterms:modified xsi:type="dcterms:W3CDTF">2024-11-02T04:47:12Z</dcterms:modified>
  <cp:category/>
</cp:coreProperties>
</file>